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3" r:id="rId4"/>
    <p:sldId id="271" r:id="rId5"/>
    <p:sldId id="264" r:id="rId6"/>
    <p:sldId id="265" r:id="rId7"/>
    <p:sldId id="260" r:id="rId8"/>
    <p:sldId id="268" r:id="rId9"/>
    <p:sldId id="266" r:id="rId10"/>
    <p:sldId id="267" r:id="rId11"/>
    <p:sldId id="269" r:id="rId12"/>
    <p:sldId id="261" r:id="rId13"/>
    <p:sldId id="272" r:id="rId14"/>
    <p:sldId id="274" r:id="rId15"/>
    <p:sldId id="275" r:id="rId16"/>
    <p:sldId id="262" r:id="rId17"/>
    <p:sldId id="278" r:id="rId18"/>
    <p:sldId id="277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0" autoAdjust="0"/>
    <p:restoredTop sz="94658" autoAdjust="0"/>
  </p:normalViewPr>
  <p:slideViewPr>
    <p:cSldViewPr snapToGrid="0">
      <p:cViewPr varScale="1">
        <p:scale>
          <a:sx n="83" d="100"/>
          <a:sy n="83" d="100"/>
        </p:scale>
        <p:origin x="6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1002" y="4089290"/>
            <a:ext cx="5914589" cy="321807"/>
          </a:xfrm>
        </p:spPr>
        <p:txBody>
          <a:bodyPr>
            <a:noAutofit/>
          </a:bodyPr>
          <a:lstStyle/>
          <a:p>
            <a:r>
              <a:rPr lang="en-US" sz="4000" dirty="0"/>
              <a:t>Demystifying The Spectral Bias of Overparameterized 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Genglin Liu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Massachusetts, Amherst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65D07E-65BD-435F-A984-79FD28A8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Linear relationship between beta vs k value, given fixed alpha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AEFCC1E2-03E0-4F09-B7CD-9F580ADF53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05106"/>
            <a:ext cx="4640262" cy="3379675"/>
          </a:xfrm>
        </p:spPr>
      </p:pic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72204620-B1D2-4D18-A09E-3E054432C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315050"/>
            <a:ext cx="4638675" cy="3359787"/>
          </a:xfrm>
        </p:spPr>
      </p:pic>
    </p:spTree>
    <p:extLst>
      <p:ext uri="{BB962C8B-B14F-4D97-AF65-F5344CB8AC3E}">
        <p14:creationId xmlns:p14="http://schemas.microsoft.com/office/powerpoint/2010/main" val="181188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FC5E69-E71B-4331-8EC1-F6237F84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Linear relationship between alpha, k and decay rate, without beta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3280F49-C2BF-45B3-A684-3041B17D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1" y="2546976"/>
            <a:ext cx="4662978" cy="309273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DCC183D-A7D8-449D-9841-B9AF6F80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90" y="2559582"/>
            <a:ext cx="4662978" cy="30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221D-7FE1-4646-B4C1-3B385195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2: Multi-layer NTK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2FFE-FDCC-4264-BB9A-EE7FBCDA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36882"/>
            <a:ext cx="4683318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2000" dirty="0"/>
              <a:t>Multiple activation functions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What happens when sine and ReLU are applied together in a neural network? [3]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Does the order of the activation placement matter?</a:t>
            </a:r>
          </a:p>
        </p:txBody>
      </p:sp>
      <p:pic>
        <p:nvPicPr>
          <p:cNvPr id="1026" name="Picture 2" descr="What are Neural Networks? | IBM">
            <a:extLst>
              <a:ext uri="{FF2B5EF4-FFF2-40B4-BE49-F238E27FC236}">
                <a16:creationId xmlns:a16="http://schemas.microsoft.com/office/drawing/2014/main" id="{2A1298D1-3566-459A-AE75-49F13B1B8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4"/>
          <a:stretch/>
        </p:blipFill>
        <p:spPr bwMode="auto">
          <a:xfrm>
            <a:off x="6126480" y="2336882"/>
            <a:ext cx="4427090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1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4317-440F-4AB8-9936-5DE4A590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Building the Multi-layer NTK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10FD-3717-44E6-9D56-31C65C18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Two-layer NTK </a:t>
            </a:r>
            <a:r>
              <a:rPr lang="en-US" sz="2000" dirty="0">
                <a:sym typeface="Wingdings" panose="05000000000000000000" pitchFamily="2" charset="2"/>
              </a:rPr>
              <a:t> Three-layer NTK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 Univariate Gaussian sampling  multivariate sampling from a covariance matrix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Analytical solution for the ReLU network + numerical  approximation to a network with a general nonlinear 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Entry-wise and vectorized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9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0337-5CAB-4C7B-B136-694375D7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Kernel Smoothness and Spectral Decay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628E0-8341-44CF-A2A4-FA435B00F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en-US" sz="2000" dirty="0"/>
                  <a:t>Smoothness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 and trigonometric activation functions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Known facts about the relationship between the smoothness of the kernel function and their RKHS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Speculation: the smoothness of the kernel is governed by whatever activation function that comes first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628E0-8341-44CF-A2A4-FA435B00F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648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5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44898B-8A6A-46AA-8492-B16AA5043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65" y="2070534"/>
            <a:ext cx="3533715" cy="185272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C73CC6-CCC0-431F-9945-23CC5B31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27" y="2070970"/>
            <a:ext cx="3399702" cy="180458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9CBC490-540B-4446-8B81-0D9D59638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16" y="4240529"/>
            <a:ext cx="3630000" cy="192679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C62C557-FEA6-4296-B56C-1DE7636B4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26" y="4288671"/>
            <a:ext cx="3416503" cy="180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75D2F3-E4D2-48D8-BF14-147EF757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Numerical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0598-CD2A-41AF-96A8-CC447BFF10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97280" y="2120900"/>
                <a:ext cx="3077155" cy="3748193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Case K=1: The spectral decays are similar and linear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Case K ≥ 2: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(Sine+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 vs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+ sine)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0598-CD2A-41AF-96A8-CC447BFF1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97280" y="2120900"/>
                <a:ext cx="3077155" cy="3748193"/>
              </a:xfrm>
              <a:blipFill>
                <a:blip r:embed="rId6"/>
                <a:stretch>
                  <a:fillRect l="-4356" r="-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7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46A4-8A59-4BEA-B252-A494ADA1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III: Training in NTK regime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D6AE-08FC-4C39-94A4-FF27B9D8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/>
              <a:t>Fitting a regression curve to a multi-scale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Difficulty with the presence of spectral bias [4]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Default uniform weight initialization vs training under in the neural tangent kernel regime?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Picking target functions to train on</a:t>
            </a:r>
          </a:p>
        </p:txBody>
      </p:sp>
    </p:spTree>
    <p:extLst>
      <p:ext uri="{BB962C8B-B14F-4D97-AF65-F5344CB8AC3E}">
        <p14:creationId xmlns:p14="http://schemas.microsoft.com/office/powerpoint/2010/main" val="416001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CF2194A-A3AD-446A-ACFD-6B86C7B2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531"/>
          <a:stretch/>
        </p:blipFill>
        <p:spPr>
          <a:xfrm>
            <a:off x="5375083" y="262549"/>
            <a:ext cx="2712842" cy="632574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A06E78-8B49-4EB3-82B0-7FA4D2C4E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0"/>
          <a:stretch/>
        </p:blipFill>
        <p:spPr>
          <a:xfrm>
            <a:off x="8006601" y="207584"/>
            <a:ext cx="2590748" cy="6626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E8BB5-6BD6-4AB6-88E4-E69EE901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without NTK weight initialization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23EBC2-6582-4950-B192-8EDCA709E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Standard weight initialization.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ReLU + sine combination perform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Sine + sine was also able to achieve low training loss.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ReLU activated networks don’t perform so well</a:t>
            </a:r>
          </a:p>
        </p:txBody>
      </p:sp>
    </p:spTree>
    <p:extLst>
      <p:ext uri="{BB962C8B-B14F-4D97-AF65-F5344CB8AC3E}">
        <p14:creationId xmlns:p14="http://schemas.microsoft.com/office/powerpoint/2010/main" val="6212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B1DB06B-7EEF-454F-AB38-2BB4DC234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37"/>
          <a:stretch/>
        </p:blipFill>
        <p:spPr>
          <a:xfrm>
            <a:off x="7712765" y="192172"/>
            <a:ext cx="2822713" cy="64454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23F5AF-97A2-475B-9E82-019DDBB03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11"/>
          <a:stretch/>
        </p:blipFill>
        <p:spPr>
          <a:xfrm>
            <a:off x="5438692" y="320538"/>
            <a:ext cx="2475894" cy="6183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7A125-170C-49F7-9497-B7F18BFE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90015"/>
            <a:ext cx="3517567" cy="2093975"/>
          </a:xfrm>
        </p:spPr>
        <p:txBody>
          <a:bodyPr>
            <a:normAutofit/>
          </a:bodyPr>
          <a:lstStyle/>
          <a:p>
            <a:r>
              <a:rPr lang="en-US" sz="3200" dirty="0"/>
              <a:t>Training in NTK regime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97109-78BC-4B6F-B608-5E0323450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NTK weight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Lazy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ReLU + sine isn’t able to find local minimum near 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72624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F949F-7C95-4BA7-97FE-0365DAE4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A51CEB-7AC0-4BD0-B7F6-0B1A7011F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 Explored relationship between the RKHS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600" dirty="0"/>
                  <a:t> activated NTK and generalized Laplacian and Gaussian kernels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 Studied the learnabilities of the multi-layer NTK and the difference between the kernels when we apply multiple activation functions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 Trained a three-layer network to fit target function containing multiple frequencies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 Future directions</a:t>
                </a:r>
                <a:endParaRPr lang="en-US" sz="28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A51CEB-7AC0-4BD0-B7F6-0B1A7011F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44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75C-8C90-45BF-BC33-F019F33C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A4548-DE4C-4AA2-A290-CABE60F73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What is Neural Tangent Kernel (NTK)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Part I: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activated NTK with generalized Laplacian kernels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Part II: Spectral properties of multi-layer NTK with multiple activation functions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Part III: Fitting a multi-scale regression target in NTK regime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A4548-DE4C-4AA2-A290-CABE60F7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4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967B-1619-4CBA-A655-3BC904D7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AC7B-D386-413F-807A-306CFBDE2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Bietti, Alberto, and Julien Mairal. </a:t>
            </a:r>
            <a:r>
              <a:rPr lang="en-US" i="1" dirty="0"/>
              <a:t>"</a:t>
            </a:r>
            <a:r>
              <a:rPr lang="en-US" dirty="0"/>
              <a:t>On the inductive bias of neural tangent kernels</a:t>
            </a:r>
            <a:r>
              <a:rPr lang="en-US" i="1" dirty="0"/>
              <a:t>"</a:t>
            </a:r>
            <a:r>
              <a:rPr lang="en-US" dirty="0"/>
              <a:t>. </a:t>
            </a:r>
            <a:r>
              <a:rPr lang="en-US" i="1" dirty="0"/>
              <a:t>arXiv preprint arXiv:1905.12173 (2019)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Tancik</a:t>
            </a:r>
            <a:r>
              <a:rPr lang="en-US" dirty="0"/>
              <a:t>, Matthew, et al. "Fourier features let networks learn high frequency functions in low dimensional domains."</a:t>
            </a:r>
            <a:r>
              <a:rPr lang="en-US" i="1" dirty="0"/>
              <a:t> arXiv preprint arXiv:2006.10739 (2020).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[3] IBM Cloud Education. “What Are Neural Networks?” </a:t>
            </a:r>
            <a:r>
              <a:rPr lang="en-US" i="1" dirty="0">
                <a:effectLst/>
              </a:rPr>
              <a:t>IBM</a:t>
            </a:r>
            <a:r>
              <a:rPr lang="en-US" dirty="0">
                <a:effectLst/>
              </a:rPr>
              <a:t>, www.ibm.com/cloud/learn/neural-networks. </a:t>
            </a:r>
          </a:p>
          <a:p>
            <a:pPr marL="0" indent="0">
              <a:buNone/>
            </a:pPr>
            <a:r>
              <a:rPr lang="en-US" dirty="0"/>
              <a:t>[4] Cao, Yuan, et al. "Towards understanding the spectral bias of deep learning." </a:t>
            </a:r>
            <a:r>
              <a:rPr lang="en-US" i="1" dirty="0"/>
              <a:t>arXiv preprint arXiv:1912.01198 (2019).</a:t>
            </a:r>
          </a:p>
        </p:txBody>
      </p:sp>
    </p:spTree>
    <p:extLst>
      <p:ext uri="{BB962C8B-B14F-4D97-AF65-F5344CB8AC3E}">
        <p14:creationId xmlns:p14="http://schemas.microsoft.com/office/powerpoint/2010/main" val="341575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1CBB-5A8C-4185-9249-8ACC6087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Overparametrized Neural Networks and Motivation of NTK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8CE9-D6F7-4729-A6D1-77917078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Ultra-side Neural Network training dynamics </a:t>
            </a:r>
            <a:r>
              <a:rPr lang="en-US" dirty="0">
                <a:sym typeface="Wingdings" panose="05000000000000000000" pitchFamily="2" charset="2"/>
              </a:rPr>
              <a:t>is similar to </a:t>
            </a:r>
            <a:r>
              <a:rPr lang="en-US" dirty="0"/>
              <a:t>kernel regression with a special kernel called Neural Tangent Kernel (NTK)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Understanding convergence and generalization error of neural networks through NTK theory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Investigating the reproducing kernel Hilbert space (RKHS) associated to the NTK.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Studying the RKHS </a:t>
            </a:r>
            <a:r>
              <a:rPr lang="en-US" dirty="0">
                <a:sym typeface="Wingdings" panose="05000000000000000000" pitchFamily="2" charset="2"/>
              </a:rPr>
              <a:t> Compute the spectral decay of the kernel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6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A705-1F28-41CF-B9BA-4BF0C597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Recursive Definition of Neural Tangent Kernel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466079-C36A-44C9-8413-E4982C98D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47" y="1964061"/>
            <a:ext cx="8658970" cy="334246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AC958-0E87-4072-816B-6D6CBB2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47" y="5422748"/>
            <a:ext cx="3827783" cy="620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17331-2F48-4498-9D01-431EDD809EAB}"/>
              </a:ext>
            </a:extLst>
          </p:cNvPr>
          <p:cNvSpPr txBox="1"/>
          <p:nvPr/>
        </p:nvSpPr>
        <p:spPr>
          <a:xfrm>
            <a:off x="10198111" y="5732869"/>
            <a:ext cx="957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72985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0A08-FB3C-4BDA-8DBC-5A290CC9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NTK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BEAB-BCB6-4969-AC55-BF4E6E8B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BA8B7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 Spectral bias of 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MLPs correspond to kernels with a rapid frequency falloff, which effectively prevents them from being able to represent the high-frequency components in functions [2]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Analysis of the NTK’s eigen-decomposition supports this theory</a:t>
            </a:r>
          </a:p>
        </p:txBody>
      </p:sp>
    </p:spTree>
    <p:extLst>
      <p:ext uri="{BB962C8B-B14F-4D97-AF65-F5344CB8AC3E}">
        <p14:creationId xmlns:p14="http://schemas.microsoft.com/office/powerpoint/2010/main" val="20911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538B-8873-4428-A08D-DBB798C8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Activation Functions and Smoothness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15EB2-CE18-458B-A293-C9FF6A0E6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Higher-order differentiable activation functions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dirty="0"/>
                  <a:t>, sine and cosine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Intuition: smooth kernels </a:t>
                </a:r>
                <a:r>
                  <a:rPr lang="en-US" sz="1800" dirty="0">
                    <a:sym typeface="Wingdings" panose="05000000000000000000" pitchFamily="2" charset="2"/>
                  </a:rPr>
                  <a:t>== more rapid spectral decay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sym typeface="Wingdings" panose="05000000000000000000" pitchFamily="2" charset="2"/>
                  </a:rPr>
                  <a:t>Experiment setup: Python and scientific computing libraries.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15EB2-CE18-458B-A293-C9FF6A0E6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D1D8-511D-4B57-8B09-38CACB10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1: Spectral Properties of Two-layer NTK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F38DF-DE7E-43E2-8CDD-5D3FCD4A9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</a:t>
                </a:r>
                <a:r>
                  <a:rPr lang="en-US" sz="2000" dirty="0"/>
                  <a:t>Goal: find relationship between ReLU NTKs and generalized Laplacian kernels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ES" sz="2000" dirty="0"/>
                  <a:t> Laplacian kernel: </a:t>
                </a:r>
                <a14:m>
                  <m:oMath xmlns:m="http://schemas.openxmlformats.org/officeDocument/2006/math">
                    <m:r>
                      <a:rPr lang="en-US" sz="2000"/>
                      <m:t>𝐾</m:t>
                    </m:r>
                    <m:d>
                      <m:dPr>
                        <m:ctrlPr>
                          <a:rPr lang="en-US" sz="2000"/>
                        </m:ctrlPr>
                      </m:dPr>
                      <m:e>
                        <m:r>
                          <a:rPr lang="en-US" sz="2000"/>
                          <m:t>𝑥</m:t>
                        </m:r>
                        <m:r>
                          <a:rPr lang="en-US" sz="2000"/>
                          <m:t>, </m:t>
                        </m:r>
                        <m:r>
                          <a:rPr lang="en-US" sz="2000"/>
                          <m:t>𝑦</m:t>
                        </m:r>
                      </m:e>
                    </m:d>
                    <m:r>
                      <a:rPr lang="en-US" sz="2000"/>
                      <m:t>=</m:t>
                    </m:r>
                    <m:r>
                      <m:rPr>
                        <m:sty m:val="p"/>
                      </m:rPr>
                      <a:rPr lang="es-ES" sz="2000" dirty="0"/>
                      <m:t>exp</m:t>
                    </m:r>
                    <m:r>
                      <m:rPr>
                        <m:nor/>
                      </m:rPr>
                      <a:rPr lang="es-ES" sz="2000" dirty="0"/>
                      <m:t>(-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2000" dirty="0"/>
                      <m:t>/ </m:t>
                    </m:r>
                    <m:r>
                      <m:rPr>
                        <m:nor/>
                      </m:rPr>
                      <a:rPr lang="el-GR" sz="2000" dirty="0"/>
                      <m:t>σ</m:t>
                    </m:r>
                    <m:r>
                      <m:rPr>
                        <m:nor/>
                      </m:rPr>
                      <a:rPr lang="es-ES" sz="2000" dirty="0"/>
                      <m:t>).</m:t>
                    </m:r>
                  </m:oMath>
                </a14:m>
                <a:endParaRPr lang="es-E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Generalized Laplacian kernel: </a:t>
                </a:r>
                <a14:m>
                  <m:oMath xmlns:m="http://schemas.openxmlformats.org/officeDocument/2006/math">
                    <m:r>
                      <a:rPr lang="en-US" sz="2000"/>
                      <m:t>𝐾</m:t>
                    </m:r>
                    <m:d>
                      <m:dPr>
                        <m:ctrlPr>
                          <a:rPr lang="en-US" sz="2000"/>
                        </m:ctrlPr>
                      </m:dPr>
                      <m:e>
                        <m:r>
                          <a:rPr lang="en-US" sz="2000"/>
                          <m:t>𝑥</m:t>
                        </m:r>
                        <m:r>
                          <a:rPr lang="en-US" sz="2000"/>
                          <m:t>, </m:t>
                        </m:r>
                        <m:r>
                          <a:rPr lang="en-US" sz="2000"/>
                          <m:t>𝑦</m:t>
                        </m:r>
                      </m:e>
                    </m:d>
                    <m:r>
                      <a:rPr lang="en-US" sz="2000"/>
                      <m:t>=</m:t>
                    </m:r>
                    <m:d>
                      <m:dPr>
                        <m:ctrlPr>
                          <a:rPr lang="en-US" sz="2000"/>
                        </m:ctrlPr>
                      </m:dPr>
                      <m:e>
                        <m:sSup>
                          <m:sSupPr>
                            <m:ctrlPr>
                              <a:rPr lang="en-US" sz="2000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/>
                                </m:ctrlPr>
                              </m:dPr>
                              <m:e>
                                <m:r>
                                  <a:rPr lang="en-US" sz="2000"/>
                                  <m:t>|</m:t>
                                </m:r>
                                <m:r>
                                  <a:rPr lang="en-US" sz="2000"/>
                                  <m:t>𝑥</m:t>
                                </m:r>
                                <m:r>
                                  <a:rPr lang="en-US" sz="2000"/>
                                  <m:t> −</m:t>
                                </m:r>
                                <m:r>
                                  <a:rPr lang="en-US" sz="2000"/>
                                  <m:t>𝑦</m:t>
                                </m:r>
                              </m:e>
                            </m:d>
                            <m:r>
                              <a:rPr lang="en-US" sz="2000"/>
                              <m:t>|</m:t>
                            </m:r>
                          </m:e>
                          <m:sup>
                            <m:r>
                              <a:rPr lang="el-GR" sz="2000"/>
                              <m:t>𝛽</m:t>
                            </m:r>
                          </m:sup>
                        </m:sSup>
                        <m:r>
                          <a:rPr lang="en-US" sz="2000"/>
                          <m:t>  </m:t>
                        </m:r>
                        <m:sSup>
                          <m:sSupPr>
                            <m:ctrlPr>
                              <a:rPr lang="en-US" sz="2000"/>
                            </m:ctrlPr>
                          </m:sSupPr>
                          <m:e>
                            <m:r>
                              <a:rPr lang="en-US" sz="2000"/>
                              <m:t>𝑒</m:t>
                            </m:r>
                          </m:e>
                          <m:sup>
                            <m:r>
                              <a:rPr lang="en-US" sz="2000"/>
                              <m:t>−</m:t>
                            </m:r>
                            <m:sSup>
                              <m:sSupPr>
                                <m:ctrlPr>
                                  <a:rPr lang="en-US" sz="2000"/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/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/>
                                        </m:ctrlPr>
                                      </m:dPr>
                                      <m:e>
                                        <m:r>
                                          <a:rPr lang="en-US" sz="2000"/>
                                          <m:t>𝑥</m:t>
                                        </m:r>
                                        <m:r>
                                          <a:rPr lang="en-US" sz="2000"/>
                                          <m:t>−</m:t>
                                        </m:r>
                                        <m:r>
                                          <a:rPr lang="en-US" sz="2000"/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l-GR" sz="2000"/>
                                  <m:t>α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Experiment: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/>
                      <m:t>α</m:t>
                    </m:r>
                  </m:oMath>
                </a14:m>
                <a:r>
                  <a:rPr lang="en-US" sz="2000" dirty="0"/>
                  <a:t> = 1 (Laplacian kernel)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/>
                      <m:t>α</m:t>
                    </m:r>
                    <m:r>
                      <a:rPr lang="el-GR" sz="2000"/>
                      <m:t> </m:t>
                    </m:r>
                  </m:oMath>
                </a14:m>
                <a:r>
                  <a:rPr lang="en-US" sz="2000" dirty="0"/>
                  <a:t>=2 (Gaussian kernel), find appropriate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&gt;0 such that this kernel has a close spectral decay rate as the NTK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 activation, for different small positive integer values of 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7F38DF-DE7E-43E2-8CDD-5D3FCD4A9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52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016475E-CE76-4B52-A89C-61B6CD93E9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Spectral decay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 NTK,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Laplacian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kernel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016475E-CE76-4B52-A89C-61B6CD93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blipFill>
                <a:blip r:embed="rId2"/>
                <a:stretch>
                  <a:fillRect l="-121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A84A91A-C72B-4B4F-89C0-2326C457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39277"/>
            <a:ext cx="4889951" cy="2579449"/>
          </a:xfrm>
          <a:prstGeom prst="rect">
            <a:avLst/>
          </a:prstGeom>
          <a:noFill/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166286E-0965-4FEB-A168-37BD9A531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14158"/>
            <a:ext cx="4889951" cy="2626601"/>
          </a:xfrm>
        </p:spPr>
      </p:pic>
    </p:spTree>
    <p:extLst>
      <p:ext uri="{BB962C8B-B14F-4D97-AF65-F5344CB8AC3E}">
        <p14:creationId xmlns:p14="http://schemas.microsoft.com/office/powerpoint/2010/main" val="200458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9381-72F2-4F9D-8589-496AE371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Tuned beta value in Laplacian for each k in ReLU NTK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70D21498-D52E-4F03-8D09-6C7AE4020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9" y="2125290"/>
            <a:ext cx="3939458" cy="2013020"/>
          </a:xfr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8EBE9FF-3D89-4679-8844-110995B45EC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33" y="2119756"/>
            <a:ext cx="4152493" cy="2058372"/>
          </a:xfr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7D45631-A5B1-4630-8E9A-A1BC3304B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83" y="4178128"/>
            <a:ext cx="4138601" cy="205837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E745DF0-B48B-4953-B3E7-8896C2700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51" y="4178128"/>
            <a:ext cx="4071387" cy="20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772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{224B9BE0-43F2-4DA0-B2E0-88D75A4E9FC4}tf56160789_win32</Template>
  <TotalTime>2075</TotalTime>
  <Words>785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Calibri</vt:lpstr>
      <vt:lpstr>Cambria Math</vt:lpstr>
      <vt:lpstr>Franklin Gothic Book</vt:lpstr>
      <vt:lpstr>1_RetrospectVTI</vt:lpstr>
      <vt:lpstr>Demystifying The Spectral Bias of Overparameterized Deep Neural Networks</vt:lpstr>
      <vt:lpstr>Outline</vt:lpstr>
      <vt:lpstr>Overparametrized Neural Networks and Motivation of NTK</vt:lpstr>
      <vt:lpstr>Recursive Definition of Neural Tangent Kernel</vt:lpstr>
      <vt:lpstr>NTK Theory</vt:lpstr>
      <vt:lpstr>Activation Functions and Smoothness</vt:lpstr>
      <vt:lpstr>Part 1: Spectral Properties of Two-layer NTK</vt:lpstr>
      <vt:lpstr>Spectral decay of 〖ReLU〗^k NTK, Laplacian and Gaussian kernel</vt:lpstr>
      <vt:lpstr>Tuned beta value in Laplacian for each k in ReLU NTK</vt:lpstr>
      <vt:lpstr>Linear relationship between beta vs k value, given fixed alpha</vt:lpstr>
      <vt:lpstr>Linear relationship between alpha, k and decay rate, without beta</vt:lpstr>
      <vt:lpstr>Part 2: Multi-layer NTK</vt:lpstr>
      <vt:lpstr>Building the Multi-layer NTK</vt:lpstr>
      <vt:lpstr>Kernel Smoothness and Spectral Decay</vt:lpstr>
      <vt:lpstr>Numerical Observations</vt:lpstr>
      <vt:lpstr>Part III: Training in NTK regime</vt:lpstr>
      <vt:lpstr>Training without NTK weight initialization</vt:lpstr>
      <vt:lpstr>Training in NTK regime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Genglin Liu</dc:creator>
  <cp:lastModifiedBy>Genglin Liu</cp:lastModifiedBy>
  <cp:revision>29</cp:revision>
  <dcterms:created xsi:type="dcterms:W3CDTF">2021-07-23T18:49:07Z</dcterms:created>
  <dcterms:modified xsi:type="dcterms:W3CDTF">2021-07-26T05:07:56Z</dcterms:modified>
</cp:coreProperties>
</file>